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95" r:id="rId2"/>
    <p:sldId id="296" r:id="rId3"/>
    <p:sldId id="297" r:id="rId4"/>
    <p:sldId id="257" r:id="rId5"/>
    <p:sldId id="269" r:id="rId6"/>
    <p:sldId id="270" r:id="rId7"/>
    <p:sldId id="258" r:id="rId8"/>
    <p:sldId id="259" r:id="rId9"/>
    <p:sldId id="289" r:id="rId10"/>
    <p:sldId id="261" r:id="rId11"/>
    <p:sldId id="262" r:id="rId12"/>
    <p:sldId id="263" r:id="rId13"/>
    <p:sldId id="290" r:id="rId14"/>
    <p:sldId id="264" r:id="rId15"/>
    <p:sldId id="265" r:id="rId16"/>
    <p:sldId id="266" r:id="rId17"/>
    <p:sldId id="291" r:id="rId18"/>
    <p:sldId id="267" r:id="rId19"/>
    <p:sldId id="268" r:id="rId20"/>
    <p:sldId id="274" r:id="rId21"/>
    <p:sldId id="292" r:id="rId22"/>
    <p:sldId id="276" r:id="rId23"/>
    <p:sldId id="277" r:id="rId24"/>
    <p:sldId id="278" r:id="rId25"/>
    <p:sldId id="293" r:id="rId26"/>
    <p:sldId id="280" r:id="rId27"/>
    <p:sldId id="281" r:id="rId28"/>
    <p:sldId id="294" r:id="rId29"/>
    <p:sldId id="282" r:id="rId30"/>
    <p:sldId id="284" r:id="rId31"/>
    <p:sldId id="285" r:id="rId32"/>
    <p:sldId id="286" r:id="rId33"/>
    <p:sldId id="288" r:id="rId34"/>
    <p:sldId id="287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00" r:id="rId47"/>
    <p:sldId id="299" r:id="rId48"/>
    <p:sldId id="301" r:id="rId49"/>
    <p:sldId id="298" r:id="rId50"/>
  </p:sldIdLst>
  <p:sldSz cx="9144000" cy="6858000" type="screen4x3"/>
  <p:notesSz cx="6761163" cy="99425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9996"/>
    <a:srgbClr val="89C0B6"/>
    <a:srgbClr val="A5D1D4"/>
    <a:srgbClr val="8AB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2" autoAdjust="0"/>
    <p:restoredTop sz="94660"/>
  </p:normalViewPr>
  <p:slideViewPr>
    <p:cSldViewPr>
      <p:cViewPr>
        <p:scale>
          <a:sx n="106" d="100"/>
          <a:sy n="106" d="100"/>
        </p:scale>
        <p:origin x="96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6.2017\Resultados%20-%20Pesquisa%20Satisfa&#231;&#227;o%20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6.2017\Resultados%20-%20Pesquisa%20Satisfa&#231;&#227;o%20201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6.2017\Resultados%20-%20Pesquisa%20Satisfa&#231;&#227;o%202017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6.2017\Resultados%20-%20Pesquisa%20Satisfa&#231;&#227;o%20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Linha\Desktop\RECURSOS%20HUMANOS\PESQUISA%20DE%20SATISFA&#199;&#195;O%20DOS%20COLABORADORES\Pesquisa%20de%20Satisfa&#231;&#227;o%20dos%20Colaboradores%20-%20Resultados\2017.2018\Resultados%20-%20Pesquisa%20Satisfa&#231;&#227;o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1942-40A3-9E02-5D5803E5721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1942-40A3-9E02-5D5803E5721F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942-40A3-9E02-5D5803E5721F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1942-40A3-9E02-5D5803E5721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GERAL!$B$7:$B$11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GERAL!$D$7:$D$11</c:f>
              <c:numCache>
                <c:formatCode>0%</c:formatCode>
                <c:ptCount val="5"/>
                <c:pt idx="0">
                  <c:v>0.26126126126126126</c:v>
                </c:pt>
                <c:pt idx="1">
                  <c:v>0.45045045045045046</c:v>
                </c:pt>
                <c:pt idx="2">
                  <c:v>0.23423423423423423</c:v>
                </c:pt>
                <c:pt idx="3">
                  <c:v>3.6036036036036036E-2</c:v>
                </c:pt>
                <c:pt idx="4">
                  <c:v>1.8018018018018018E-2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42-40A3-9E02-5D5803E572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58320"/>
        <c:axId val="237058880"/>
      </c:barChart>
      <c:catAx>
        <c:axId val="23705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58880"/>
        <c:crosses val="autoZero"/>
        <c:auto val="1"/>
        <c:lblAlgn val="ctr"/>
        <c:lblOffset val="100"/>
        <c:noMultiLvlLbl val="0"/>
      </c:catAx>
      <c:valAx>
        <c:axId val="237058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5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6F7F-4A11-A575-B2647AD6A38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F7F-4A11-A575-B2647AD6A38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6F7F-4A11-A575-B2647AD6A38B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6F7F-4A11-A575-B2647AD6A38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GERAL!$B$79:$B$83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GERAL!$D$79:$D$83</c:f>
              <c:numCache>
                <c:formatCode>0%</c:formatCode>
                <c:ptCount val="5"/>
                <c:pt idx="0">
                  <c:v>0.16216216216216217</c:v>
                </c:pt>
                <c:pt idx="1">
                  <c:v>0.6216216216216216</c:v>
                </c:pt>
                <c:pt idx="2">
                  <c:v>0.1981981981981982</c:v>
                </c:pt>
                <c:pt idx="3">
                  <c:v>9.0090090090090089E-3</c:v>
                </c:pt>
                <c:pt idx="4">
                  <c:v>9.0090090090090089E-3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7F-4A11-A575-B2647AD6A3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83520"/>
        <c:axId val="237084080"/>
      </c:barChart>
      <c:catAx>
        <c:axId val="237083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84080"/>
        <c:crosses val="autoZero"/>
        <c:auto val="1"/>
        <c:lblAlgn val="ctr"/>
        <c:lblOffset val="100"/>
        <c:noMultiLvlLbl val="0"/>
      </c:catAx>
      <c:valAx>
        <c:axId val="2370840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83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2587-4D39-8EAF-14D9CC51358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2587-4D39-8EAF-14D9CC513584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2587-4D39-8EAF-14D9CC51358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GERAL!$B$87:$B$91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GERAL!$D$87:$D$91</c:f>
              <c:numCache>
                <c:formatCode>0%</c:formatCode>
                <c:ptCount val="5"/>
                <c:pt idx="0">
                  <c:v>0.26126126126126126</c:v>
                </c:pt>
                <c:pt idx="1">
                  <c:v>0.47747747747747749</c:v>
                </c:pt>
                <c:pt idx="2">
                  <c:v>0.22522522522522523</c:v>
                </c:pt>
                <c:pt idx="3">
                  <c:v>3.6036036036036036E-2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87-4D39-8EAF-14D9CC5135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86320"/>
        <c:axId val="237086880"/>
      </c:barChart>
      <c:catAx>
        <c:axId val="237086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86880"/>
        <c:crosses val="autoZero"/>
        <c:auto val="1"/>
        <c:lblAlgn val="ctr"/>
        <c:lblOffset val="100"/>
        <c:noMultiLvlLbl val="0"/>
      </c:catAx>
      <c:valAx>
        <c:axId val="237086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86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CFD2-4480-A5B8-2359956A34E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FD2-4480-A5B8-2359956A34E2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CFD2-4480-A5B8-2359956A34E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GERAL!$B$95:$B$99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GERAL!$D$95:$D$99</c:f>
              <c:numCache>
                <c:formatCode>0%</c:formatCode>
                <c:ptCount val="5"/>
                <c:pt idx="0">
                  <c:v>0.18181818181818182</c:v>
                </c:pt>
                <c:pt idx="1">
                  <c:v>0.53409090909090906</c:v>
                </c:pt>
                <c:pt idx="2">
                  <c:v>0.28409090909090912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D2-4480-A5B8-2359956A34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89120"/>
        <c:axId val="237089680"/>
      </c:barChart>
      <c:catAx>
        <c:axId val="237089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89680"/>
        <c:crosses val="autoZero"/>
        <c:auto val="1"/>
        <c:lblAlgn val="ctr"/>
        <c:lblOffset val="100"/>
        <c:noMultiLvlLbl val="0"/>
      </c:catAx>
      <c:valAx>
        <c:axId val="237089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8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6C17-465D-99BC-0E777B99378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C17-465D-99BC-0E777B99378D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6C17-465D-99BC-0E777B99378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6C17-465D-99BC-0E777B99378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GERAL!$B$103:$B$107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GERAL!$D$103:$D$107</c:f>
              <c:numCache>
                <c:formatCode>0%</c:formatCode>
                <c:ptCount val="5"/>
                <c:pt idx="0">
                  <c:v>0.26126126126126126</c:v>
                </c:pt>
                <c:pt idx="1">
                  <c:v>0.49549549549549549</c:v>
                </c:pt>
                <c:pt idx="2">
                  <c:v>0.18018018018018017</c:v>
                </c:pt>
                <c:pt idx="3">
                  <c:v>4.5045045045045043E-2</c:v>
                </c:pt>
                <c:pt idx="4">
                  <c:v>1.8018018018018018E-2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17-465D-99BC-0E777B993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91920"/>
        <c:axId val="237092480"/>
      </c:barChart>
      <c:catAx>
        <c:axId val="237091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92480"/>
        <c:crosses val="autoZero"/>
        <c:auto val="1"/>
        <c:lblAlgn val="ctr"/>
        <c:lblOffset val="100"/>
        <c:noMultiLvlLbl val="0"/>
      </c:catAx>
      <c:valAx>
        <c:axId val="237092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91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0873-4697-BE7C-E5BABE7FA9AF}"/>
              </c:ext>
            </c:extLst>
          </c:dPt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0873-4697-BE7C-E5BABE7FA9A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0873-4697-BE7C-E5BABE7FA9AF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0873-4697-BE7C-E5BABE7FA9A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GERAL!$B$111:$B$115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GERAL!$D$111:$D$115</c:f>
              <c:numCache>
                <c:formatCode>0%</c:formatCode>
                <c:ptCount val="5"/>
                <c:pt idx="0">
                  <c:v>0.21590909090909091</c:v>
                </c:pt>
                <c:pt idx="1">
                  <c:v>0.34090909090909088</c:v>
                </c:pt>
                <c:pt idx="2">
                  <c:v>0.29545454545454547</c:v>
                </c:pt>
                <c:pt idx="3">
                  <c:v>0.10227272727272728</c:v>
                </c:pt>
                <c:pt idx="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73-4697-BE7C-E5BABE7FA9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94720"/>
        <c:axId val="237095280"/>
      </c:barChart>
      <c:catAx>
        <c:axId val="237094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95280"/>
        <c:crosses val="autoZero"/>
        <c:auto val="1"/>
        <c:lblAlgn val="ctr"/>
        <c:lblOffset val="100"/>
        <c:noMultiLvlLbl val="0"/>
      </c:catAx>
      <c:valAx>
        <c:axId val="2370952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94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0070-47AD-998E-408987DFF38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0070-47AD-998E-408987DFF389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0070-47AD-998E-408987DFF389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0070-47AD-998E-408987DFF38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GERAL!$B$119:$B$123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GERAL!$D$119:$D$123</c:f>
              <c:numCache>
                <c:formatCode>0%</c:formatCode>
                <c:ptCount val="5"/>
                <c:pt idx="0">
                  <c:v>0.1981981981981982</c:v>
                </c:pt>
                <c:pt idx="1">
                  <c:v>0.4144144144144144</c:v>
                </c:pt>
                <c:pt idx="2">
                  <c:v>0.24324324324324326</c:v>
                </c:pt>
                <c:pt idx="3">
                  <c:v>7.2072072072072071E-2</c:v>
                </c:pt>
                <c:pt idx="4">
                  <c:v>7.2072072072072071E-2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70-47AD-998E-408987DFF3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97520"/>
        <c:axId val="237098080"/>
      </c:barChart>
      <c:catAx>
        <c:axId val="237097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98080"/>
        <c:crosses val="autoZero"/>
        <c:auto val="1"/>
        <c:lblAlgn val="ctr"/>
        <c:lblOffset val="100"/>
        <c:noMultiLvlLbl val="0"/>
      </c:catAx>
      <c:valAx>
        <c:axId val="2370980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97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5077-4AF7-BA2C-55676C993263}"/>
              </c:ext>
            </c:extLst>
          </c:dPt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5077-4AF7-BA2C-55676C99326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5077-4AF7-BA2C-55676C99326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5077-4AF7-BA2C-55676C99326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GERAL!$B$127:$B$131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GERAL!$D$127:$D$131</c:f>
              <c:numCache>
                <c:formatCode>0%</c:formatCode>
                <c:ptCount val="5"/>
                <c:pt idx="0">
                  <c:v>0.3783783783783784</c:v>
                </c:pt>
                <c:pt idx="1">
                  <c:v>0.45945945945945948</c:v>
                </c:pt>
                <c:pt idx="2">
                  <c:v>0.14414414414414414</c:v>
                </c:pt>
                <c:pt idx="3">
                  <c:v>1.8018018018018018E-2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77-4AF7-BA2C-55676C9932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100320"/>
        <c:axId val="237100880"/>
      </c:barChart>
      <c:catAx>
        <c:axId val="237100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100880"/>
        <c:crosses val="autoZero"/>
        <c:auto val="1"/>
        <c:lblAlgn val="ctr"/>
        <c:lblOffset val="100"/>
        <c:noMultiLvlLbl val="0"/>
      </c:catAx>
      <c:valAx>
        <c:axId val="237100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100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62A4-435F-87AE-60427087A59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2A4-435F-87AE-60427087A59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62A4-435F-87AE-60427087A593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62A4-435F-87AE-60427087A59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GERAL!$B$135:$B$139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GERAL!$D$135:$D$139</c:f>
              <c:numCache>
                <c:formatCode>0%</c:formatCode>
                <c:ptCount val="5"/>
                <c:pt idx="0">
                  <c:v>0.36036036036036034</c:v>
                </c:pt>
                <c:pt idx="1">
                  <c:v>0.53153153153153154</c:v>
                </c:pt>
                <c:pt idx="2">
                  <c:v>9.0090090090090086E-2</c:v>
                </c:pt>
                <c:pt idx="3">
                  <c:v>1.8018018018018018E-2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A4-435F-87AE-60427087A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103120"/>
        <c:axId val="237103680"/>
      </c:barChart>
      <c:catAx>
        <c:axId val="237103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103680"/>
        <c:crosses val="autoZero"/>
        <c:auto val="1"/>
        <c:lblAlgn val="ctr"/>
        <c:lblOffset val="100"/>
        <c:noMultiLvlLbl val="0"/>
      </c:catAx>
      <c:valAx>
        <c:axId val="237103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10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BB8C-43BA-A756-BB50461687A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B8C-43BA-A756-BB50461687A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GERAL!$B$143:$B$145</c:f>
              <c:strCache>
                <c:ptCount val="3"/>
                <c:pt idx="0">
                  <c:v>Sim</c:v>
                </c:pt>
                <c:pt idx="1">
                  <c:v>Ás vezes </c:v>
                </c:pt>
                <c:pt idx="2">
                  <c:v>Não </c:v>
                </c:pt>
              </c:strCache>
            </c:strRef>
          </c:cat>
          <c:val>
            <c:numRef>
              <c:f>GERAL!$D$143:$D$145</c:f>
              <c:numCache>
                <c:formatCode>0%</c:formatCode>
                <c:ptCount val="3"/>
                <c:pt idx="0">
                  <c:v>0.59459459459459463</c:v>
                </c:pt>
                <c:pt idx="1">
                  <c:v>0.3963963963963964</c:v>
                </c:pt>
                <c:pt idx="2">
                  <c:v>9.0090090090090089E-3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8C-43BA-A756-BB50461687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105920"/>
        <c:axId val="237106480"/>
      </c:barChart>
      <c:catAx>
        <c:axId val="237105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106480"/>
        <c:crosses val="autoZero"/>
        <c:auto val="1"/>
        <c:lblAlgn val="ctr"/>
        <c:lblOffset val="100"/>
        <c:noMultiLvlLbl val="0"/>
      </c:catAx>
      <c:valAx>
        <c:axId val="237106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105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DDE7-4B2B-B153-27933FF3739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DDE7-4B2B-B153-27933FF3739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GERAL!$B$150:$B$152</c:f>
              <c:strCache>
                <c:ptCount val="3"/>
                <c:pt idx="0">
                  <c:v>Sim</c:v>
                </c:pt>
                <c:pt idx="1">
                  <c:v>Ás vezes </c:v>
                </c:pt>
                <c:pt idx="2">
                  <c:v>Não </c:v>
                </c:pt>
              </c:strCache>
            </c:strRef>
          </c:cat>
          <c:val>
            <c:numRef>
              <c:f>GERAL!$D$150:$D$152</c:f>
              <c:numCache>
                <c:formatCode>0%</c:formatCode>
                <c:ptCount val="3"/>
                <c:pt idx="0">
                  <c:v>0.7567567567567568</c:v>
                </c:pt>
                <c:pt idx="1">
                  <c:v>0.22522522522522523</c:v>
                </c:pt>
                <c:pt idx="2">
                  <c:v>1.8018018018018018E-2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E7-4B2B-B153-27933FF373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825248"/>
        <c:axId val="239825808"/>
      </c:barChart>
      <c:catAx>
        <c:axId val="239825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9825808"/>
        <c:crosses val="autoZero"/>
        <c:auto val="1"/>
        <c:lblAlgn val="ctr"/>
        <c:lblOffset val="100"/>
        <c:noMultiLvlLbl val="0"/>
      </c:catAx>
      <c:valAx>
        <c:axId val="2398258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9825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BBDD-4510-BA1E-6FC0524C364D}"/>
              </c:ext>
            </c:extLst>
          </c:dPt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BBDD-4510-BA1E-6FC0524C364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BBDD-4510-BA1E-6FC0524C364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GERAL!$B$15:$B$19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GERAL!$D$15:$D$19</c:f>
              <c:numCache>
                <c:formatCode>0%</c:formatCode>
                <c:ptCount val="5"/>
                <c:pt idx="0">
                  <c:v>0.25225225225225223</c:v>
                </c:pt>
                <c:pt idx="1">
                  <c:v>0.44144144144144143</c:v>
                </c:pt>
                <c:pt idx="2">
                  <c:v>0.22522522522522523</c:v>
                </c:pt>
                <c:pt idx="3">
                  <c:v>6.3063063063063057E-2</c:v>
                </c:pt>
                <c:pt idx="4">
                  <c:v>1.8018018018018018E-2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DD-4510-BA1E-6FC0524C36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61120"/>
        <c:axId val="237061680"/>
      </c:barChart>
      <c:catAx>
        <c:axId val="23706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61680"/>
        <c:crosses val="autoZero"/>
        <c:auto val="1"/>
        <c:lblAlgn val="ctr"/>
        <c:lblOffset val="100"/>
        <c:noMultiLvlLbl val="0"/>
      </c:catAx>
      <c:valAx>
        <c:axId val="237061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61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F33B-4AB7-8B0E-C646ACB9438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F33B-4AB7-8B0E-C646ACB9438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GERAL!$B$157:$B$159</c:f>
              <c:strCache>
                <c:ptCount val="3"/>
                <c:pt idx="0">
                  <c:v>Sim</c:v>
                </c:pt>
                <c:pt idx="1">
                  <c:v>Ás vezes </c:v>
                </c:pt>
                <c:pt idx="2">
                  <c:v>Não </c:v>
                </c:pt>
              </c:strCache>
            </c:strRef>
          </c:cat>
          <c:val>
            <c:numRef>
              <c:f>GERAL!$D$157:$D$159</c:f>
              <c:numCache>
                <c:formatCode>0%</c:formatCode>
                <c:ptCount val="3"/>
                <c:pt idx="0">
                  <c:v>0.69369369369369371</c:v>
                </c:pt>
                <c:pt idx="1">
                  <c:v>0.26126126126126126</c:v>
                </c:pt>
                <c:pt idx="2">
                  <c:v>4.5045045045045043E-2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3B-4AB7-8B0E-C646ACB943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828048"/>
        <c:axId val="239828608"/>
      </c:barChart>
      <c:catAx>
        <c:axId val="239828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9828608"/>
        <c:crosses val="autoZero"/>
        <c:auto val="1"/>
        <c:lblAlgn val="ctr"/>
        <c:lblOffset val="100"/>
        <c:noMultiLvlLbl val="0"/>
      </c:catAx>
      <c:valAx>
        <c:axId val="2398286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9828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F99A-41A8-BE76-0E560BE01AD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GERAL!$B$164:$B$166</c:f>
              <c:strCache>
                <c:ptCount val="3"/>
                <c:pt idx="0">
                  <c:v>Sim</c:v>
                </c:pt>
                <c:pt idx="1">
                  <c:v>Ás vezes </c:v>
                </c:pt>
                <c:pt idx="2">
                  <c:v>Não </c:v>
                </c:pt>
              </c:strCache>
            </c:strRef>
          </c:cat>
          <c:val>
            <c:numRef>
              <c:f>GERAL!$D$164:$D$166</c:f>
              <c:numCache>
                <c:formatCode>0%</c:formatCode>
                <c:ptCount val="3"/>
                <c:pt idx="0">
                  <c:v>0.90090090090090091</c:v>
                </c:pt>
                <c:pt idx="1">
                  <c:v>9.90990990990991E-2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9A-41A8-BE76-0E560BE01A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830848"/>
        <c:axId val="239831408"/>
      </c:barChart>
      <c:catAx>
        <c:axId val="239830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9831408"/>
        <c:crosses val="autoZero"/>
        <c:auto val="1"/>
        <c:lblAlgn val="ctr"/>
        <c:lblOffset val="100"/>
        <c:noMultiLvlLbl val="0"/>
      </c:catAx>
      <c:valAx>
        <c:axId val="2398314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9830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822C-42B2-AC5C-220F469F724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22C-42B2-AC5C-220F469F724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GERAL!$B$171:$B$173</c:f>
              <c:strCache>
                <c:ptCount val="3"/>
                <c:pt idx="0">
                  <c:v>Sim</c:v>
                </c:pt>
                <c:pt idx="1">
                  <c:v>Ás vezes </c:v>
                </c:pt>
                <c:pt idx="2">
                  <c:v>Não </c:v>
                </c:pt>
              </c:strCache>
            </c:strRef>
          </c:cat>
          <c:val>
            <c:numRef>
              <c:f>GERAL!$D$171:$D$173</c:f>
              <c:numCache>
                <c:formatCode>0%</c:formatCode>
                <c:ptCount val="3"/>
                <c:pt idx="0">
                  <c:v>0.81981981981981977</c:v>
                </c:pt>
                <c:pt idx="1">
                  <c:v>0.18018018018018017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2C-42B2-AC5C-220F469F72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833648"/>
        <c:axId val="239834208"/>
      </c:barChart>
      <c:catAx>
        <c:axId val="239833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9834208"/>
        <c:crosses val="autoZero"/>
        <c:auto val="1"/>
        <c:lblAlgn val="ctr"/>
        <c:lblOffset val="100"/>
        <c:noMultiLvlLbl val="0"/>
      </c:catAx>
      <c:valAx>
        <c:axId val="2398342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9833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CACB-44C5-9FAE-6DF2A99A14C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GERAL!$B$178:$B$180</c:f>
              <c:strCache>
                <c:ptCount val="3"/>
                <c:pt idx="0">
                  <c:v>Sim</c:v>
                </c:pt>
                <c:pt idx="1">
                  <c:v>Ás vezes </c:v>
                </c:pt>
                <c:pt idx="2">
                  <c:v>Não </c:v>
                </c:pt>
              </c:strCache>
            </c:strRef>
          </c:cat>
          <c:val>
            <c:numRef>
              <c:f>GERAL!$D$178:$D$180</c:f>
              <c:numCache>
                <c:formatCode>0%</c:formatCode>
                <c:ptCount val="3"/>
                <c:pt idx="0">
                  <c:v>0.93181818181818177</c:v>
                </c:pt>
                <c:pt idx="1">
                  <c:v>6.8181818181818177E-2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CB-44C5-9FAE-6DF2A99A14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836448"/>
        <c:axId val="239837008"/>
      </c:barChart>
      <c:catAx>
        <c:axId val="239836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9837008"/>
        <c:crosses val="autoZero"/>
        <c:auto val="1"/>
        <c:lblAlgn val="ctr"/>
        <c:lblOffset val="100"/>
        <c:noMultiLvlLbl val="0"/>
      </c:catAx>
      <c:valAx>
        <c:axId val="239837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9836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Reconhecimento do Trabalho (Elogios, etc.)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Planilha1!$B$2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A-4B05-BC66-D6995ED2B88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Relacionamento com colegas do mesmo Setor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</c:f>
              <c:numCache>
                <c:formatCode>General</c:formatCode>
                <c:ptCount val="1"/>
              </c:numCache>
            </c:numRef>
          </c:cat>
          <c:val>
            <c:numRef>
              <c:f>Planilha1!$C$2</c:f>
              <c:numCache>
                <c:formatCode>0%</c:formatCode>
                <c:ptCount val="1"/>
                <c:pt idx="0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9A-4B05-BC66-D6995ED2B8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0579312"/>
        <c:axId val="450581280"/>
      </c:barChart>
      <c:catAx>
        <c:axId val="45057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50581280"/>
        <c:crosses val="autoZero"/>
        <c:auto val="1"/>
        <c:lblAlgn val="ctr"/>
        <c:lblOffset val="100"/>
        <c:noMultiLvlLbl val="0"/>
      </c:catAx>
      <c:valAx>
        <c:axId val="4505812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057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33362174684104E-2"/>
          <c:y val="9.5559253634574889E-2"/>
          <c:w val="0.94030577799047965"/>
          <c:h val="0.65578462296459816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82112"/>
        <c:axId val="41789696"/>
      </c:barChart>
      <c:catAx>
        <c:axId val="38682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 b="0"/>
            </a:pPr>
            <a:endParaRPr lang="pt-BR"/>
          </a:p>
        </c:txPr>
        <c:crossAx val="41789696"/>
        <c:crosses val="autoZero"/>
        <c:auto val="1"/>
        <c:lblAlgn val="ctr"/>
        <c:lblOffset val="100"/>
        <c:noMultiLvlLbl val="0"/>
      </c:catAx>
      <c:valAx>
        <c:axId val="4178969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868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9394882050142578E-3"/>
                  <c:y val="1.6225553074167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BF-4387-8A93-D271C563E27A}"/>
                </c:ext>
              </c:extLst>
            </c:dLbl>
            <c:dLbl>
              <c:idx val="1"/>
              <c:layout>
                <c:manualLayout>
                  <c:x val="0"/>
                  <c:y val="1.8929811919861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BF-4387-8A93-D271C563E2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Benefícios</c:v>
                </c:pt>
                <c:pt idx="1">
                  <c:v>Relacionamento com colegas</c:v>
                </c:pt>
                <c:pt idx="2">
                  <c:v>Relacionamento com superiores</c:v>
                </c:pt>
                <c:pt idx="3">
                  <c:v>Comunicação</c:v>
                </c:pt>
                <c:pt idx="4">
                  <c:v>Liderança</c:v>
                </c:pt>
                <c:pt idx="5">
                  <c:v>Estrutura</c:v>
                </c:pt>
                <c:pt idx="6">
                  <c:v>Conclusões</c:v>
                </c:pt>
                <c:pt idx="7">
                  <c:v>Como vejo a empresa?</c:v>
                </c:pt>
              </c:strCache>
            </c:strRef>
          </c:cat>
          <c:val>
            <c:numRef>
              <c:f>Plan1!$B$2:$B$9</c:f>
              <c:numCache>
                <c:formatCode>0%</c:formatCode>
                <c:ptCount val="8"/>
                <c:pt idx="0">
                  <c:v>0.71</c:v>
                </c:pt>
                <c:pt idx="1">
                  <c:v>0.89</c:v>
                </c:pt>
                <c:pt idx="2">
                  <c:v>0.88</c:v>
                </c:pt>
                <c:pt idx="3">
                  <c:v>0.75</c:v>
                </c:pt>
                <c:pt idx="4">
                  <c:v>0.68</c:v>
                </c:pt>
                <c:pt idx="5">
                  <c:v>0.92</c:v>
                </c:pt>
                <c:pt idx="6">
                  <c:v>0.69</c:v>
                </c:pt>
                <c:pt idx="7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BF-4387-8A93-D271C563E27A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BF-4387-8A93-D271C563E27A}"/>
                </c:ext>
              </c:extLst>
            </c:dLbl>
            <c:dLbl>
              <c:idx val="3"/>
              <c:layout>
                <c:manualLayout>
                  <c:x val="8.8184646150427735E-3"/>
                  <c:y val="5.408517691389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BF-4387-8A93-D271C563E27A}"/>
                </c:ext>
              </c:extLst>
            </c:dLbl>
            <c:dLbl>
              <c:idx val="5"/>
              <c:layout>
                <c:manualLayout>
                  <c:x val="8.8184646150427735E-3"/>
                  <c:y val="5.4085176913891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BF-4387-8A93-D271C563E27A}"/>
                </c:ext>
              </c:extLst>
            </c:dLbl>
            <c:dLbl>
              <c:idx val="6"/>
              <c:layout>
                <c:manualLayout>
                  <c:x val="2.0576417435099695E-2"/>
                  <c:y val="1.081703538277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BF-4387-8A93-D271C563E27A}"/>
                </c:ext>
              </c:extLst>
            </c:dLbl>
            <c:dLbl>
              <c:idx val="7"/>
              <c:layout>
                <c:manualLayout>
                  <c:x val="1.6167185127578417E-2"/>
                  <c:y val="-2.70425884569456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BF-4387-8A93-D271C563E2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Plan1!$A$2:$A$9</c:f>
              <c:strCache>
                <c:ptCount val="8"/>
                <c:pt idx="0">
                  <c:v>Benefícios</c:v>
                </c:pt>
                <c:pt idx="1">
                  <c:v>Relacionamento com colegas</c:v>
                </c:pt>
                <c:pt idx="2">
                  <c:v>Relacionamento com superiores</c:v>
                </c:pt>
                <c:pt idx="3">
                  <c:v>Comunicação</c:v>
                </c:pt>
                <c:pt idx="4">
                  <c:v>Liderança</c:v>
                </c:pt>
                <c:pt idx="5">
                  <c:v>Estrutura</c:v>
                </c:pt>
                <c:pt idx="6">
                  <c:v>Conclusões</c:v>
                </c:pt>
                <c:pt idx="7">
                  <c:v>Como vejo a empresa?</c:v>
                </c:pt>
              </c:strCache>
            </c:strRef>
          </c:cat>
          <c:val>
            <c:numRef>
              <c:f>Plan1!$C$2:$C$9</c:f>
              <c:numCache>
                <c:formatCode>0%</c:formatCode>
                <c:ptCount val="8"/>
                <c:pt idx="0">
                  <c:v>0.73</c:v>
                </c:pt>
                <c:pt idx="1">
                  <c:v>0.91</c:v>
                </c:pt>
                <c:pt idx="2">
                  <c:v>0.83</c:v>
                </c:pt>
                <c:pt idx="3">
                  <c:v>0.74</c:v>
                </c:pt>
                <c:pt idx="4">
                  <c:v>0.63</c:v>
                </c:pt>
                <c:pt idx="5">
                  <c:v>0.86</c:v>
                </c:pt>
                <c:pt idx="6">
                  <c:v>0.68</c:v>
                </c:pt>
                <c:pt idx="7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5BF-4387-8A93-D271C563E2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846272"/>
        <c:axId val="41791424"/>
      </c:barChart>
      <c:catAx>
        <c:axId val="41846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1791424"/>
        <c:crosses val="autoZero"/>
        <c:auto val="1"/>
        <c:lblAlgn val="ctr"/>
        <c:lblOffset val="100"/>
        <c:noMultiLvlLbl val="0"/>
      </c:catAx>
      <c:valAx>
        <c:axId val="417914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18462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46393919194162E-2"/>
          <c:y val="0.11096424502798044"/>
          <c:w val="0.91925295337555091"/>
          <c:h val="0.70209063199734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C0B-4905-9D5F-9804C40F8179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C0B-4905-9D5F-9804C40F817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C0B-4905-9D5F-9804C40F8179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C0B-4905-9D5F-9804C40F8179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3C0B-4905-9D5F-9804C40F8179}"/>
              </c:ext>
            </c:extLst>
          </c:dPt>
          <c:dLbls>
            <c:dLbl>
              <c:idx val="0"/>
              <c:layout>
                <c:manualLayout>
                  <c:x val="2.9394882050142444E-3"/>
                  <c:y val="-0.31181142573486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0B-4905-9D5F-9804C40F8179}"/>
                </c:ext>
              </c:extLst>
            </c:dLbl>
            <c:dLbl>
              <c:idx val="1"/>
              <c:layout>
                <c:manualLayout>
                  <c:x val="0"/>
                  <c:y val="-0.24377984193816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0B-4905-9D5F-9804C40F8179}"/>
                </c:ext>
              </c:extLst>
            </c:dLbl>
            <c:dLbl>
              <c:idx val="2"/>
              <c:layout>
                <c:manualLayout>
                  <c:x val="2.9394882050142309E-3"/>
                  <c:y val="-0.24377984193816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0B-4905-9D5F-9804C40F8179}"/>
                </c:ext>
              </c:extLst>
            </c:dLbl>
            <c:dLbl>
              <c:idx val="3"/>
              <c:layout>
                <c:manualLayout>
                  <c:x val="7.3487205125356446E-3"/>
                  <c:y val="-0.30897722281147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0B-4905-9D5F-9804C40F8179}"/>
                </c:ext>
              </c:extLst>
            </c:dLbl>
            <c:dLbl>
              <c:idx val="4"/>
              <c:layout>
                <c:manualLayout>
                  <c:x val="1.0288208717549902E-2"/>
                  <c:y val="-0.31181164893560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0B-4905-9D5F-9804C40F8179}"/>
                </c:ext>
              </c:extLst>
            </c:dLbl>
            <c:dLbl>
              <c:idx val="5"/>
              <c:layout>
                <c:manualLayout>
                  <c:x val="0"/>
                  <c:y val="-0.29196888046082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0B-4905-9D5F-9804C40F8179}"/>
                </c:ext>
              </c:extLst>
            </c:dLbl>
            <c:dLbl>
              <c:idx val="6"/>
              <c:layout>
                <c:manualLayout>
                  <c:x val="2.9394882050142578E-3"/>
                  <c:y val="-0.27212633518679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0B-4905-9D5F-9804C40F8179}"/>
                </c:ext>
              </c:extLst>
            </c:dLbl>
            <c:dLbl>
              <c:idx val="7"/>
              <c:layout>
                <c:manualLayout>
                  <c:x val="7.3487205125356446E-3"/>
                  <c:y val="-0.28913423113596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0B-4905-9D5F-9804C40F8179}"/>
                </c:ext>
              </c:extLst>
            </c:dLbl>
            <c:dLbl>
              <c:idx val="8"/>
              <c:layout>
                <c:manualLayout>
                  <c:x val="-2.9396039328963446E-3"/>
                  <c:y val="-0.269291685861929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0B-4905-9D5F-9804C40F8179}"/>
                </c:ext>
              </c:extLst>
            </c:dLbl>
            <c:dLbl>
              <c:idx val="9"/>
              <c:layout>
                <c:manualLayout>
                  <c:x val="0"/>
                  <c:y val="-0.29763817911055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0B-4905-9D5F-9804C40F8179}"/>
                </c:ext>
              </c:extLst>
            </c:dLbl>
            <c:dLbl>
              <c:idx val="10"/>
              <c:layout>
                <c:manualLayout>
                  <c:x val="-2.9394882050142578E-3"/>
                  <c:y val="-0.24944914058789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0B-4905-9D5F-9804C40F8179}"/>
                </c:ext>
              </c:extLst>
            </c:dLbl>
            <c:dLbl>
              <c:idx val="11"/>
              <c:layout>
                <c:manualLayout>
                  <c:x val="0"/>
                  <c:y val="-0.31181142573486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C0B-4905-9D5F-9804C40F8179}"/>
                </c:ext>
              </c:extLst>
            </c:dLbl>
            <c:dLbl>
              <c:idx val="12"/>
              <c:layout>
                <c:manualLayout>
                  <c:x val="4.4092323075213867E-3"/>
                  <c:y val="-0.29763817911055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C0B-4905-9D5F-9804C40F8179}"/>
                </c:ext>
              </c:extLst>
            </c:dLbl>
            <c:dLbl>
              <c:idx val="13"/>
              <c:layout>
                <c:manualLayout>
                  <c:x val="7.3487205125356446E-3"/>
                  <c:y val="-0.29196888046082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C0B-4905-9D5F-9804C40F8179}"/>
                </c:ext>
              </c:extLst>
            </c:dLbl>
            <c:dLbl>
              <c:idx val="14"/>
              <c:layout>
                <c:manualLayout>
                  <c:x val="5.8789764100284072E-3"/>
                  <c:y val="-0.30330747776027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C0B-4905-9D5F-9804C40F8179}"/>
                </c:ext>
              </c:extLst>
            </c:dLbl>
            <c:dLbl>
              <c:idx val="15"/>
              <c:layout>
                <c:manualLayout>
                  <c:x val="0"/>
                  <c:y val="-0.27212633518679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C0B-4905-9D5F-9804C40F81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Plan1!$A$2:$A$17</c:f>
              <c:strCache>
                <c:ptCount val="16"/>
                <c:pt idx="0">
                  <c:v>Distrib. de Prod.</c:v>
                </c:pt>
                <c:pt idx="1">
                  <c:v>Logística</c:v>
                </c:pt>
                <c:pt idx="2">
                  <c:v>Vendas Com.</c:v>
                </c:pt>
                <c:pt idx="3">
                  <c:v>Vendas Esp.</c:v>
                </c:pt>
                <c:pt idx="4">
                  <c:v>Vendas Ext.</c:v>
                </c:pt>
                <c:pt idx="5">
                  <c:v>Vendas Licitação</c:v>
                </c:pt>
                <c:pt idx="6">
                  <c:v>E-Commerce</c:v>
                </c:pt>
                <c:pt idx="7">
                  <c:v>Comercial</c:v>
                </c:pt>
                <c:pt idx="8">
                  <c:v>Service</c:v>
                </c:pt>
                <c:pt idx="9">
                  <c:v>B.S</c:v>
                </c:pt>
                <c:pt idx="10">
                  <c:v>Mont.&amp;Prod.</c:v>
                </c:pt>
                <c:pt idx="11">
                  <c:v>T.I</c:v>
                </c:pt>
                <c:pt idx="12">
                  <c:v>Administrativo</c:v>
                </c:pt>
                <c:pt idx="13">
                  <c:v>Nutrição</c:v>
                </c:pt>
                <c:pt idx="14">
                  <c:v>Limp.&amp;Conserv.</c:v>
                </c:pt>
                <c:pt idx="15">
                  <c:v>Gerência/ Superv</c:v>
                </c:pt>
              </c:strCache>
            </c:strRef>
          </c:cat>
          <c:val>
            <c:numRef>
              <c:f>Plan1!$B$2:$B$17</c:f>
              <c:numCache>
                <c:formatCode>0%</c:formatCode>
                <c:ptCount val="16"/>
                <c:pt idx="0">
                  <c:v>0.92</c:v>
                </c:pt>
                <c:pt idx="1">
                  <c:v>0.63</c:v>
                </c:pt>
                <c:pt idx="2">
                  <c:v>0.7</c:v>
                </c:pt>
                <c:pt idx="3">
                  <c:v>0.93</c:v>
                </c:pt>
                <c:pt idx="4">
                  <c:v>0.94</c:v>
                </c:pt>
                <c:pt idx="5">
                  <c:v>0.79</c:v>
                </c:pt>
                <c:pt idx="6">
                  <c:v>0.82</c:v>
                </c:pt>
                <c:pt idx="7">
                  <c:v>0.88</c:v>
                </c:pt>
                <c:pt idx="8">
                  <c:v>0.74</c:v>
                </c:pt>
                <c:pt idx="9">
                  <c:v>0.84</c:v>
                </c:pt>
                <c:pt idx="10">
                  <c:v>0.75</c:v>
                </c:pt>
                <c:pt idx="11">
                  <c:v>0.91</c:v>
                </c:pt>
                <c:pt idx="12">
                  <c:v>0.84</c:v>
                </c:pt>
                <c:pt idx="13">
                  <c:v>0.86</c:v>
                </c:pt>
                <c:pt idx="14">
                  <c:v>0.94</c:v>
                </c:pt>
                <c:pt idx="15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0B-4905-9D5F-9804C40F8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85184"/>
        <c:axId val="41794304"/>
      </c:barChart>
      <c:catAx>
        <c:axId val="3868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pt-BR"/>
          </a:p>
        </c:txPr>
        <c:crossAx val="41794304"/>
        <c:crosses val="autoZero"/>
        <c:auto val="1"/>
        <c:lblAlgn val="ctr"/>
        <c:lblOffset val="100"/>
        <c:noMultiLvlLbl val="0"/>
      </c:catAx>
      <c:valAx>
        <c:axId val="417943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868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Indicador!$C$2</c:f>
              <c:strCache>
                <c:ptCount val="1"/>
                <c:pt idx="0">
                  <c:v>Alcance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gency FB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Indicador!$B$3:$B$12</c:f>
              <c:strCache>
                <c:ptCount val="10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  <c:pt idx="7">
                  <c:v>2015/2016</c:v>
                </c:pt>
                <c:pt idx="8">
                  <c:v>2016/2017</c:v>
                </c:pt>
                <c:pt idx="9">
                  <c:v>2017/2018</c:v>
                </c:pt>
              </c:strCache>
            </c:strRef>
          </c:cat>
          <c:val>
            <c:numRef>
              <c:f>Indicador!$C$3:$C$12</c:f>
              <c:numCache>
                <c:formatCode>0%</c:formatCode>
                <c:ptCount val="10"/>
                <c:pt idx="0">
                  <c:v>0.73899999999999999</c:v>
                </c:pt>
                <c:pt idx="1">
                  <c:v>0.68700000000000006</c:v>
                </c:pt>
                <c:pt idx="2">
                  <c:v>0.84</c:v>
                </c:pt>
                <c:pt idx="3">
                  <c:v>0.86</c:v>
                </c:pt>
                <c:pt idx="4">
                  <c:v>0.87</c:v>
                </c:pt>
                <c:pt idx="5">
                  <c:v>0.98</c:v>
                </c:pt>
                <c:pt idx="6">
                  <c:v>0.74</c:v>
                </c:pt>
                <c:pt idx="7">
                  <c:v>0.73</c:v>
                </c:pt>
                <c:pt idx="8">
                  <c:v>0.8</c:v>
                </c:pt>
                <c:pt idx="9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E-4BD1-AD36-435BB21DC9E8}"/>
            </c:ext>
          </c:extLst>
        </c:ser>
        <c:ser>
          <c:idx val="1"/>
          <c:order val="1"/>
          <c:tx>
            <c:strRef>
              <c:f>Indicador!$D$2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gency FB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Indicador!$B$3:$B$12</c:f>
              <c:strCache>
                <c:ptCount val="10"/>
                <c:pt idx="0">
                  <c:v>2008/2009</c:v>
                </c:pt>
                <c:pt idx="1">
                  <c:v>2009/2010</c:v>
                </c:pt>
                <c:pt idx="2">
                  <c:v>2010/2011</c:v>
                </c:pt>
                <c:pt idx="3">
                  <c:v>2011/2012</c:v>
                </c:pt>
                <c:pt idx="4">
                  <c:v>2012/2013</c:v>
                </c:pt>
                <c:pt idx="5">
                  <c:v>2013/2014</c:v>
                </c:pt>
                <c:pt idx="6">
                  <c:v>2014/2015</c:v>
                </c:pt>
                <c:pt idx="7">
                  <c:v>2015/2016</c:v>
                </c:pt>
                <c:pt idx="8">
                  <c:v>2016/2017</c:v>
                </c:pt>
                <c:pt idx="9">
                  <c:v>2017/2018</c:v>
                </c:pt>
              </c:strCache>
            </c:strRef>
          </c:cat>
          <c:val>
            <c:numRef>
              <c:f>Indicador!$D$3:$D$12</c:f>
              <c:numCache>
                <c:formatCode>0%</c:formatCode>
                <c:ptCount val="10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EE-4BD1-AD36-435BB21DC9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9845408"/>
        <c:axId val="239845968"/>
      </c:barChart>
      <c:catAx>
        <c:axId val="239845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gency FB" pitchFamily="34" charset="0"/>
              </a:defRPr>
            </a:pPr>
            <a:endParaRPr lang="pt-BR"/>
          </a:p>
        </c:txPr>
        <c:crossAx val="239845968"/>
        <c:crosses val="autoZero"/>
        <c:auto val="1"/>
        <c:lblAlgn val="ctr"/>
        <c:lblOffset val="100"/>
        <c:noMultiLvlLbl val="0"/>
      </c:catAx>
      <c:valAx>
        <c:axId val="2398459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3984540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05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9F8F-4039-89C8-802581CCBB47}"/>
              </c:ext>
            </c:extLst>
          </c:dPt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9F8F-4039-89C8-802581CCBB47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9F8F-4039-89C8-802581CCBB4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GERAL!$B$23:$B$27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GERAL!$D$23:$D$27</c:f>
              <c:numCache>
                <c:formatCode>0%</c:formatCode>
                <c:ptCount val="5"/>
                <c:pt idx="0">
                  <c:v>0.25225225225225223</c:v>
                </c:pt>
                <c:pt idx="1">
                  <c:v>0.53153153153153154</c:v>
                </c:pt>
                <c:pt idx="2">
                  <c:v>0.1891891891891892</c:v>
                </c:pt>
                <c:pt idx="3">
                  <c:v>2.7027027027027029E-2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8F-4039-89C8-802581CCBB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63920"/>
        <c:axId val="237064480"/>
      </c:barChart>
      <c:catAx>
        <c:axId val="237063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64480"/>
        <c:crosses val="autoZero"/>
        <c:auto val="1"/>
        <c:lblAlgn val="ctr"/>
        <c:lblOffset val="100"/>
        <c:noMultiLvlLbl val="0"/>
      </c:catAx>
      <c:valAx>
        <c:axId val="237064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6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162B-465A-B309-F604C32380D2}"/>
              </c:ext>
            </c:extLst>
          </c:dPt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162B-465A-B309-F604C32380D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162B-465A-B309-F604C32380D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GERAL!$B$31:$B$35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GERAL!$D$31:$D$35</c:f>
              <c:numCache>
                <c:formatCode>0%</c:formatCode>
                <c:ptCount val="5"/>
                <c:pt idx="0">
                  <c:v>0.52252252252252251</c:v>
                </c:pt>
                <c:pt idx="1">
                  <c:v>0.43243243243243246</c:v>
                </c:pt>
                <c:pt idx="2">
                  <c:v>4.5045045045045043E-2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2B-465A-B309-F604C32380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66720"/>
        <c:axId val="237067280"/>
      </c:barChart>
      <c:catAx>
        <c:axId val="237066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67280"/>
        <c:crosses val="autoZero"/>
        <c:auto val="1"/>
        <c:lblAlgn val="ctr"/>
        <c:lblOffset val="100"/>
        <c:noMultiLvlLbl val="0"/>
      </c:catAx>
      <c:valAx>
        <c:axId val="2370672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6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1878-415F-B4E6-5B09A62491B3}"/>
              </c:ext>
            </c:extLst>
          </c:dPt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3-1878-415F-B4E6-5B09A62491B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878-415F-B4E6-5B09A62491B3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1878-415F-B4E6-5B09A62491B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GERAL!$B$39:$B$43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GERAL!$D$39:$D$43</c:f>
              <c:numCache>
                <c:formatCode>0%</c:formatCode>
                <c:ptCount val="5"/>
                <c:pt idx="0">
                  <c:v>0.36936936936936937</c:v>
                </c:pt>
                <c:pt idx="1">
                  <c:v>0.56756756756756754</c:v>
                </c:pt>
                <c:pt idx="2">
                  <c:v>5.4054054054054057E-2</c:v>
                </c:pt>
                <c:pt idx="3">
                  <c:v>9.0090090090090089E-3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78-415F-B4E6-5B09A62491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69520"/>
        <c:axId val="237070080"/>
      </c:barChart>
      <c:catAx>
        <c:axId val="237069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70080"/>
        <c:crosses val="autoZero"/>
        <c:auto val="1"/>
        <c:lblAlgn val="ctr"/>
        <c:lblOffset val="100"/>
        <c:noMultiLvlLbl val="0"/>
      </c:catAx>
      <c:valAx>
        <c:axId val="2370700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69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199F-4C8C-9865-A1EB9B69EDC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199F-4C8C-9865-A1EB9B69EDCD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199F-4C8C-9865-A1EB9B69EDCD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199F-4C8C-9865-A1EB9B69EDC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GERAL!$B$47:$B$51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GERAL!$D$47:$D$51</c:f>
              <c:numCache>
                <c:formatCode>0%</c:formatCode>
                <c:ptCount val="5"/>
                <c:pt idx="0">
                  <c:v>0.25225225225225223</c:v>
                </c:pt>
                <c:pt idx="1">
                  <c:v>0.5855855855855856</c:v>
                </c:pt>
                <c:pt idx="2">
                  <c:v>0.16216216216216217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9F-4C8C-9865-A1EB9B69ED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72320"/>
        <c:axId val="237072880"/>
      </c:barChart>
      <c:catAx>
        <c:axId val="23707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72880"/>
        <c:crosses val="autoZero"/>
        <c:auto val="1"/>
        <c:lblAlgn val="ctr"/>
        <c:lblOffset val="100"/>
        <c:noMultiLvlLbl val="0"/>
      </c:catAx>
      <c:valAx>
        <c:axId val="237072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72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DC03-484B-A271-E8856C1A8D6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DC03-484B-A271-E8856C1A8D6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GERAL!$B$55:$B$59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GERAL!$D$55:$D$59</c:f>
              <c:numCache>
                <c:formatCode>0%</c:formatCode>
                <c:ptCount val="5"/>
                <c:pt idx="0">
                  <c:v>0.45454545454545453</c:v>
                </c:pt>
                <c:pt idx="1">
                  <c:v>0.48863636363636365</c:v>
                </c:pt>
                <c:pt idx="2">
                  <c:v>5.6818181818181816E-2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3-484B-A271-E8856C1A8D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75120"/>
        <c:axId val="237075680"/>
      </c:barChart>
      <c:catAx>
        <c:axId val="237075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75680"/>
        <c:crosses val="autoZero"/>
        <c:auto val="1"/>
        <c:lblAlgn val="ctr"/>
        <c:lblOffset val="100"/>
        <c:noMultiLvlLbl val="0"/>
      </c:catAx>
      <c:valAx>
        <c:axId val="237075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7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C049-43B2-9530-9F204882CAE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C049-43B2-9530-9F204882CAE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C049-43B2-9530-9F204882CAE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GERAL!$B$63:$B$67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GERAL!$D$63:$D$67</c:f>
              <c:numCache>
                <c:formatCode>0%</c:formatCode>
                <c:ptCount val="5"/>
                <c:pt idx="0">
                  <c:v>0.43243243243243246</c:v>
                </c:pt>
                <c:pt idx="1">
                  <c:v>0.38738738738738737</c:v>
                </c:pt>
                <c:pt idx="2">
                  <c:v>0.14414414414414414</c:v>
                </c:pt>
                <c:pt idx="3">
                  <c:v>3.6036036036036036E-2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49-43B2-9530-9F204882CA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77920"/>
        <c:axId val="237078480"/>
      </c:barChart>
      <c:catAx>
        <c:axId val="2370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78480"/>
        <c:crosses val="autoZero"/>
        <c:auto val="1"/>
        <c:lblAlgn val="ctr"/>
        <c:lblOffset val="100"/>
        <c:noMultiLvlLbl val="0"/>
      </c:catAx>
      <c:valAx>
        <c:axId val="2370784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77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06B8-4332-AA1E-C72C3BB93F0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06B8-4332-AA1E-C72C3BB93F03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06B8-4332-AA1E-C72C3BB93F0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GERAL!$B$71:$B$75</c:f>
              <c:strCache>
                <c:ptCount val="5"/>
                <c:pt idx="0">
                  <c:v>Otimo </c:v>
                </c:pt>
                <c:pt idx="1">
                  <c:v>Bom </c:v>
                </c:pt>
                <c:pt idx="2">
                  <c:v>Regular</c:v>
                </c:pt>
                <c:pt idx="3">
                  <c:v>Ruim </c:v>
                </c:pt>
                <c:pt idx="4">
                  <c:v>Péssimo </c:v>
                </c:pt>
              </c:strCache>
            </c:strRef>
          </c:cat>
          <c:val>
            <c:numRef>
              <c:f>GERAL!$D$71:$D$75</c:f>
              <c:numCache>
                <c:formatCode>0%</c:formatCode>
                <c:ptCount val="5"/>
                <c:pt idx="0">
                  <c:v>0.36936936936936937</c:v>
                </c:pt>
                <c:pt idx="1">
                  <c:v>0.3783783783783784</c:v>
                </c:pt>
                <c:pt idx="2">
                  <c:v>0.18018018018018017</c:v>
                </c:pt>
                <c:pt idx="3">
                  <c:v>6.3063063063063057E-2</c:v>
                </c:pt>
                <c:pt idx="4">
                  <c:v>9.0090090090090089E-3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B8-4332-AA1E-C72C3BB93F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7080720"/>
        <c:axId val="237081280"/>
      </c:barChart>
      <c:catAx>
        <c:axId val="237080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7081280"/>
        <c:crosses val="autoZero"/>
        <c:auto val="1"/>
        <c:lblAlgn val="ctr"/>
        <c:lblOffset val="100"/>
        <c:noMultiLvlLbl val="0"/>
      </c:catAx>
      <c:valAx>
        <c:axId val="2370812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37080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1385-A7EE-45D5-B46B-26830767A94F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8EC4A-6C9A-4283-AA8D-75A2361E8C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78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18C5E-086C-47B4-941C-01BEFA07BC0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F8403-634F-4453-AFFB-F84993BD22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23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7070-62FA-49E6-BE41-A561995C6768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22F12-7266-48E8-9B7A-44C6E58F2166}" type="datetimeFigureOut">
              <a:rPr lang="pt-BR" smtClean="0"/>
              <a:pPr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2EEB-1660-486A-BE6D-18AA6F738C1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rian\Pictures\PRODUTOS\SKF\Rolamentos\Explorer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20072" y="0"/>
            <a:ext cx="3923928" cy="3979455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3429000"/>
            <a:ext cx="9144000" cy="2808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3789040"/>
            <a:ext cx="9144000" cy="30963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3500" b="1" dirty="0"/>
              <a:t>Pesquisa de Satisfação de Colaboradores</a:t>
            </a:r>
          </a:p>
          <a:p>
            <a:pPr algn="ctr"/>
            <a:r>
              <a:rPr lang="pt-BR" sz="3000" b="1" dirty="0"/>
              <a:t>2017 – 2018</a:t>
            </a:r>
          </a:p>
          <a:p>
            <a:pPr algn="ctr"/>
            <a:endParaRPr lang="pt-BR" sz="3000" b="1" dirty="0"/>
          </a:p>
          <a:p>
            <a:pPr algn="ctr"/>
            <a:r>
              <a:rPr lang="pt-BR" sz="2500" dirty="0">
                <a:solidFill>
                  <a:schemeClr val="bg2">
                    <a:lumMod val="75000"/>
                  </a:schemeClr>
                </a:solidFill>
              </a:rPr>
              <a:t>Departamento de Recursos Humanos 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0" y="357301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sx="125000" sy="125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R:\Bueno\LOGOMARCAS E PADRÕES\LOGO - Primeira Linha\Logo Primeira Linha -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7315200" cy="12430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Relacionamento com os colegas de trabalho do mesmo setor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95%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94%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E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257483"/>
              </p:ext>
            </p:extLst>
          </p:nvPr>
        </p:nvGraphicFramePr>
        <p:xfrm>
          <a:off x="387030" y="1916847"/>
          <a:ext cx="8369939" cy="331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Relacionamento com os colegas de trabalho de outros setores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0807"/>
            <a:ext cx="1952722" cy="96016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94%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89%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E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140717"/>
              </p:ext>
            </p:extLst>
          </p:nvPr>
        </p:nvGraphicFramePr>
        <p:xfrm>
          <a:off x="387030" y="2060870"/>
          <a:ext cx="8369940" cy="324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50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De um modo geral, como você enxerga o trabalho que os colegas desempenham?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84%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83%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E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602526"/>
              </p:ext>
            </p:extLst>
          </p:nvPr>
        </p:nvGraphicFramePr>
        <p:xfrm>
          <a:off x="387030" y="2060848"/>
          <a:ext cx="8369940" cy="324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EA97C85A-BF9C-45DC-823C-CDEE1E474C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7"/>
          <a:stretch/>
        </p:blipFill>
        <p:spPr>
          <a:xfrm>
            <a:off x="0" y="908725"/>
            <a:ext cx="9144000" cy="532858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F113C8D-6913-4EFC-BCF1-F3B119A30691}"/>
              </a:ext>
            </a:extLst>
          </p:cNvPr>
          <p:cNvSpPr/>
          <p:nvPr/>
        </p:nvSpPr>
        <p:spPr>
          <a:xfrm>
            <a:off x="0" y="0"/>
            <a:ext cx="9144000" cy="908725"/>
          </a:xfrm>
          <a:prstGeom prst="rect">
            <a:avLst/>
          </a:prstGeom>
          <a:solidFill>
            <a:srgbClr val="A5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8255" y="127146"/>
            <a:ext cx="1907704" cy="18722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99592" y="704890"/>
            <a:ext cx="7731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2060"/>
                </a:solidFill>
              </a:rPr>
              <a:t>Relacionamento com os superiores  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836712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Relacionamento com a Diretoria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43388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392166"/>
            <a:ext cx="1952722" cy="1008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92%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94%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E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77596"/>
              </p:ext>
            </p:extLst>
          </p:nvPr>
        </p:nvGraphicFramePr>
        <p:xfrm>
          <a:off x="387030" y="1844824"/>
          <a:ext cx="8369940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Relacionamento com seu superior imediato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484784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82</a:t>
            </a:r>
            <a:r>
              <a:rPr lang="pt-BR" sz="2000" b="1" dirty="0">
                <a:latin typeface="Arial Rounded MT Bold" pitchFamily="34" charset="0"/>
              </a:rPr>
              <a:t>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89%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064791"/>
              </p:ext>
            </p:extLst>
          </p:nvPr>
        </p:nvGraphicFramePr>
        <p:xfrm>
          <a:off x="387030" y="2060859"/>
          <a:ext cx="8369939" cy="331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Como você avalia o trabalho desenvolvido por seu superior imediato?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0807"/>
            <a:ext cx="1952722" cy="9477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75%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82%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473243"/>
              </p:ext>
            </p:extLst>
          </p:nvPr>
        </p:nvGraphicFramePr>
        <p:xfrm>
          <a:off x="387030" y="1844825"/>
          <a:ext cx="8369940" cy="374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865FE4A2-6CED-45FF-BA89-5CA259063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9"/>
          <a:stretch/>
        </p:blipFill>
        <p:spPr>
          <a:xfrm>
            <a:off x="0" y="764704"/>
            <a:ext cx="9144000" cy="549331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B1919E7-5882-4669-AC63-A43E359B7D64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89C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137524" y="116632"/>
            <a:ext cx="1907704" cy="18722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403648" y="483930"/>
            <a:ext cx="55446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2060"/>
                </a:solidFill>
              </a:rPr>
              <a:t>Comunicação Interna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0" y="1124744"/>
            <a:ext cx="8505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Comunicação sobre as decisões tomadas pela empresa no geral (circulares)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78%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75%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415398"/>
              </p:ext>
            </p:extLst>
          </p:nvPr>
        </p:nvGraphicFramePr>
        <p:xfrm>
          <a:off x="387030" y="2132875"/>
          <a:ext cx="8369940" cy="343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19" y="1124744"/>
            <a:ext cx="850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Facilidade em conseguir o que precisa para exercer o seu trabalho quando depende de outros departamentos 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732240" y="1664811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74%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77%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293743"/>
              </p:ext>
            </p:extLst>
          </p:nvPr>
        </p:nvGraphicFramePr>
        <p:xfrm>
          <a:off x="387030" y="2132863"/>
          <a:ext cx="8369939" cy="324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Período avaliado:			</a:t>
            </a:r>
            <a:r>
              <a:rPr lang="pt-BR" sz="2200" b="1" dirty="0">
                <a:solidFill>
                  <a:srgbClr val="FF0000"/>
                </a:solidFill>
                <a:latin typeface="Arial Narrow" pitchFamily="34" charset="0"/>
              </a:rPr>
              <a:t>Maio 2017  - Setembro2018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5" name="Retângulo de cantos arredondados 14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51520" y="1772816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Período de coleta de dados:		</a:t>
            </a:r>
            <a:r>
              <a:rPr lang="pt-BR" sz="2200" b="1" dirty="0">
                <a:solidFill>
                  <a:srgbClr val="FF0000"/>
                </a:solidFill>
                <a:latin typeface="Arial Narrow" pitchFamily="34" charset="0"/>
              </a:rPr>
              <a:t>27/07/2018 – 17/09/2019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51520" y="2492896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Total de colaboradores:		 	</a:t>
            </a:r>
            <a:r>
              <a:rPr lang="pt-BR" sz="2200" b="1" dirty="0">
                <a:solidFill>
                  <a:srgbClr val="FF0000"/>
                </a:solidFill>
                <a:latin typeface="Arial Narrow" pitchFamily="34" charset="0"/>
              </a:rPr>
              <a:t> 111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1520" y="3212976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Questionários validos:		 	</a:t>
            </a:r>
            <a:r>
              <a:rPr lang="pt-BR" sz="2200" b="1" dirty="0">
                <a:solidFill>
                  <a:srgbClr val="FF0000"/>
                </a:solidFill>
                <a:latin typeface="Arial Narrow" pitchFamily="34" charset="0"/>
              </a:rPr>
              <a:t> 111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51520" y="3861048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Questionários desconsiderados:		</a:t>
            </a:r>
            <a:r>
              <a:rPr lang="pt-BR" sz="2200" b="1" dirty="0">
                <a:solidFill>
                  <a:srgbClr val="FF0000"/>
                </a:solidFill>
                <a:latin typeface="Arial Narrow" pitchFamily="34" charset="0"/>
              </a:rPr>
              <a:t> 0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51520" y="4510281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Não respondentes:			</a:t>
            </a:r>
            <a:r>
              <a:rPr lang="pt-BR" sz="2200" b="1" dirty="0">
                <a:solidFill>
                  <a:srgbClr val="FF0000"/>
                </a:solidFill>
                <a:latin typeface="Arial Narrow" pitchFamily="34" charset="0"/>
              </a:rPr>
              <a:t> 0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2" grpId="0" build="allAtOnce"/>
      <p:bldP spid="13" grpId="0" build="allAtOnce"/>
      <p:bldP spid="14" grpId="0" build="allAtOnce"/>
      <p:bldP spid="18" grpId="0" build="allAtOnce"/>
      <p:bldP spid="19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0" y="1124744"/>
            <a:ext cx="8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Divulgação interna de informações sobre produtos e serviços oferecidos pela empresa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1008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68%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72%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238579"/>
              </p:ext>
            </p:extLst>
          </p:nvPr>
        </p:nvGraphicFramePr>
        <p:xfrm>
          <a:off x="387030" y="1832629"/>
          <a:ext cx="8369940" cy="368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4C85CBBA-5C34-409D-8009-951CB0E17A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t="2481" r="861" b="2481"/>
          <a:stretch/>
        </p:blipFill>
        <p:spPr>
          <a:xfrm>
            <a:off x="0" y="980728"/>
            <a:ext cx="9144000" cy="522514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C708260-F96D-4BBF-9571-4EF612405CBD}"/>
              </a:ext>
            </a:extLst>
          </p:cNvPr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9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0" y="0"/>
            <a:ext cx="1907704" cy="18722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511403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02060"/>
                </a:solidFill>
              </a:rPr>
              <a:t>Liderança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Orientação do superior de como desempenhar o trabalho a ser realizado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470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76%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81%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744145"/>
              </p:ext>
            </p:extLst>
          </p:nvPr>
        </p:nvGraphicFramePr>
        <p:xfrm>
          <a:off x="387030" y="1916874"/>
          <a:ext cx="8369940" cy="3528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Reconhecimento do seu trabalho (elogios, etc.)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52%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 2017: 56%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305066"/>
              </p:ext>
            </p:extLst>
          </p:nvPr>
        </p:nvGraphicFramePr>
        <p:xfrm>
          <a:off x="387030" y="1700808"/>
          <a:ext cx="8369939" cy="356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Estímulo do superior imediato para o trabalho em equipe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61%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67%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41052"/>
              </p:ext>
            </p:extLst>
          </p:nvPr>
        </p:nvGraphicFramePr>
        <p:xfrm>
          <a:off x="387030" y="1700869"/>
          <a:ext cx="8369939" cy="410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021C23BC-ABA4-4C05-ADF0-02FDD3B93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674"/>
            <a:ext cx="9149508" cy="6010949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7236296" y="-674"/>
            <a:ext cx="1907704" cy="18722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400092" y="578285"/>
            <a:ext cx="36724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>
                <a:solidFill>
                  <a:srgbClr val="002060"/>
                </a:solidFill>
              </a:rPr>
              <a:t>Estrutura </a:t>
            </a: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Disponibilidade de recursos: Mesa, cadeira, computador, máquinas e outros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6812754" y="1709089"/>
            <a:ext cx="1944216" cy="1080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84%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 92%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E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026852"/>
              </p:ext>
            </p:extLst>
          </p:nvPr>
        </p:nvGraphicFramePr>
        <p:xfrm>
          <a:off x="251520" y="1628800"/>
          <a:ext cx="8640960" cy="370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Condições físicas do ambiente de trabalho como: limpeza e organização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89%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92%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333785"/>
              </p:ext>
            </p:extLst>
          </p:nvPr>
        </p:nvGraphicFramePr>
        <p:xfrm>
          <a:off x="387030" y="1700807"/>
          <a:ext cx="8369940" cy="410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3129BC3E-6B5E-46C6-9E5C-AB9854D40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237312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4529" y="0"/>
            <a:ext cx="1907704" cy="18722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55576" y="293980"/>
            <a:ext cx="36724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>
                <a:solidFill>
                  <a:srgbClr val="002060"/>
                </a:solidFill>
              </a:rPr>
              <a:t>Conclusões</a:t>
            </a:r>
          </a:p>
        </p:txBody>
      </p:sp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Você se sente seguro em relação a estabilidade do seu emprego?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0" name="Retângulo de cantos arredondados 9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de cantos arredondados 8"/>
          <p:cNvSpPr/>
          <p:nvPr/>
        </p:nvSpPr>
        <p:spPr>
          <a:xfrm>
            <a:off x="6770384" y="1700808"/>
            <a:ext cx="1986585" cy="100811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</a:p>
          <a:p>
            <a:pPr algn="ctr"/>
            <a:r>
              <a:rPr lang="pt-BR" sz="2000" b="1" dirty="0">
                <a:latin typeface="Arial Rounded MT Bold" pitchFamily="34" charset="0"/>
              </a:rPr>
              <a:t>2</a:t>
            </a:r>
            <a:r>
              <a:rPr lang="pt-BR" sz="2100" b="1" dirty="0">
                <a:latin typeface="Arial Rounded MT Bold" pitchFamily="34" charset="0"/>
              </a:rPr>
              <a:t>018: 59%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59%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E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406094"/>
              </p:ext>
            </p:extLst>
          </p:nvPr>
        </p:nvGraphicFramePr>
        <p:xfrm>
          <a:off x="387031" y="1916860"/>
          <a:ext cx="8369938" cy="334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980728"/>
            <a:ext cx="8064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2060"/>
                </a:solidFill>
                <a:latin typeface="Arial Narrow" pitchFamily="34" charset="0"/>
              </a:rPr>
              <a:t>Categorias de Análise </a:t>
            </a:r>
            <a:endParaRPr lang="pt-BR" sz="25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5" name="Retângulo de cantos arredondados 14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51520" y="2132856"/>
            <a:ext cx="80648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70C0"/>
                </a:solidFill>
                <a:latin typeface="Arial Narrow" pitchFamily="34" charset="0"/>
              </a:rPr>
              <a:t>Benefícios </a:t>
            </a:r>
          </a:p>
          <a:p>
            <a:pPr algn="ctr"/>
            <a:r>
              <a:rPr lang="pt-BR" sz="2200" b="1" dirty="0">
                <a:solidFill>
                  <a:srgbClr val="0070C0"/>
                </a:solidFill>
                <a:latin typeface="Arial Narrow" pitchFamily="34" charset="0"/>
              </a:rPr>
              <a:t>Relacionamento com os colegas de trabalho</a:t>
            </a:r>
          </a:p>
          <a:p>
            <a:pPr algn="ctr"/>
            <a:r>
              <a:rPr lang="pt-BR" sz="2200" b="1" dirty="0">
                <a:solidFill>
                  <a:srgbClr val="0070C0"/>
                </a:solidFill>
                <a:latin typeface="Arial Narrow" pitchFamily="34" charset="0"/>
              </a:rPr>
              <a:t>Relacionamento com os superiores </a:t>
            </a:r>
          </a:p>
          <a:p>
            <a:pPr algn="ctr"/>
            <a:r>
              <a:rPr lang="pt-BR" sz="2200" b="1" dirty="0">
                <a:solidFill>
                  <a:srgbClr val="0070C0"/>
                </a:solidFill>
                <a:latin typeface="Arial Narrow" pitchFamily="34" charset="0"/>
              </a:rPr>
              <a:t>Comunicação </a:t>
            </a:r>
          </a:p>
          <a:p>
            <a:pPr algn="ctr"/>
            <a:r>
              <a:rPr lang="pt-BR" sz="2200" b="1" dirty="0">
                <a:solidFill>
                  <a:srgbClr val="0070C0"/>
                </a:solidFill>
                <a:latin typeface="Arial Narrow" pitchFamily="34" charset="0"/>
              </a:rPr>
              <a:t>Liderança</a:t>
            </a:r>
          </a:p>
          <a:p>
            <a:pPr algn="ctr"/>
            <a:r>
              <a:rPr lang="pt-BR" sz="2200" b="1" dirty="0">
                <a:solidFill>
                  <a:srgbClr val="0070C0"/>
                </a:solidFill>
                <a:latin typeface="Arial Narrow" pitchFamily="34" charset="0"/>
              </a:rPr>
              <a:t>Estrutura </a:t>
            </a:r>
          </a:p>
          <a:p>
            <a:pPr algn="ctr"/>
            <a:r>
              <a:rPr lang="pt-BR" sz="2200" b="1" dirty="0">
                <a:solidFill>
                  <a:srgbClr val="0070C0"/>
                </a:solidFill>
                <a:latin typeface="Arial Narrow" pitchFamily="34" charset="0"/>
              </a:rPr>
              <a:t>Conclusões </a:t>
            </a:r>
          </a:p>
          <a:p>
            <a:pPr algn="ctr"/>
            <a:r>
              <a:rPr lang="pt-BR" sz="2200" b="1" dirty="0">
                <a:solidFill>
                  <a:srgbClr val="0070C0"/>
                </a:solidFill>
                <a:latin typeface="Arial Narrow" pitchFamily="34" charset="0"/>
              </a:rPr>
              <a:t>Como vejo a empresa onde trabalho</a:t>
            </a:r>
          </a:p>
        </p:txBody>
      </p:sp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Trabalhar na Primeira Linha lhe proporciona satisfação pessoal?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76%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73%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859901"/>
              </p:ext>
            </p:extLst>
          </p:nvPr>
        </p:nvGraphicFramePr>
        <p:xfrm>
          <a:off x="387030" y="1700808"/>
          <a:ext cx="836994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Trabalhar na Primeira Linha lhe proporciona satisfação profissional?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69%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74%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1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112686"/>
              </p:ext>
            </p:extLst>
          </p:nvPr>
        </p:nvGraphicFramePr>
        <p:xfrm>
          <a:off x="387030" y="1916833"/>
          <a:ext cx="8369939" cy="341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0" y="1124744"/>
            <a:ext cx="8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A Primeira Linha busca atender ás necessidades dos clientes, oferecendo produtos e serviços de qualidade?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4" name="Retângulo de cantos arredondados 13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de cantos arredondados 8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90%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94%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E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459242"/>
              </p:ext>
            </p:extLst>
          </p:nvPr>
        </p:nvGraphicFramePr>
        <p:xfrm>
          <a:off x="387030" y="1832630"/>
          <a:ext cx="8369940" cy="375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A Primeira Linha observa a mudanças do mercado, e se atualiza para manter-se competitiva?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9" name="Retângulo de cantos arredondados 8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82%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89%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E00-00001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539627"/>
              </p:ext>
            </p:extLst>
          </p:nvPr>
        </p:nvGraphicFramePr>
        <p:xfrm>
          <a:off x="387030" y="1988868"/>
          <a:ext cx="8369940" cy="3516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0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Você seria cliente da Primeira Linha?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0" name="Retângulo de cantos arredondados 9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de cantos arredondados 8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95%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93%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E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734582"/>
              </p:ext>
            </p:extLst>
          </p:nvPr>
        </p:nvGraphicFramePr>
        <p:xfrm>
          <a:off x="387030" y="1700808"/>
          <a:ext cx="8369940" cy="356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948BCD5-AB01-4C3D-B7E1-D5ED4282B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47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08394B95-4313-4887-A426-2B40A0B84950}"/>
              </a:ext>
            </a:extLst>
          </p:cNvPr>
          <p:cNvSpPr/>
          <p:nvPr/>
        </p:nvSpPr>
        <p:spPr>
          <a:xfrm>
            <a:off x="4529" y="0"/>
            <a:ext cx="1907704" cy="18722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6106B9-CCEC-47C1-8E30-B51B79DA31E6}"/>
              </a:ext>
            </a:extLst>
          </p:cNvPr>
          <p:cNvSpPr txBox="1"/>
          <p:nvPr/>
        </p:nvSpPr>
        <p:spPr>
          <a:xfrm>
            <a:off x="107504" y="332656"/>
            <a:ext cx="9134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02060"/>
                </a:solidFill>
              </a:rPr>
              <a:t>Reclamações, sugestões e elogios</a:t>
            </a:r>
          </a:p>
        </p:txBody>
      </p:sp>
    </p:spTree>
    <p:extLst>
      <p:ext uri="{BB962C8B-B14F-4D97-AF65-F5344CB8AC3E}">
        <p14:creationId xmlns:p14="http://schemas.microsoft.com/office/powerpoint/2010/main" val="678695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61BDA2-C29F-42D3-ACA9-76E2B615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6336704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Mais treinamentos em equipe incentivando a comunicação e interatividade.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Acredito que os se os setores trabalhassem em equipe, o resultado seria melhor para empresa e empregados. Gostaria de propor reuniões mensais entre funcionários e diretores para sanar situações dentro das equipes e setores.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Gosto do meu trabalho e colegas porém acho que precisamos mais de estimulo para desenvolvemos nosso trabalho melhor ainda.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Sugiro que deveria melhorar o salário dos estoquista, ou ganhar certa porcentagem daquilo q a empresa vende. Investir nos funcionários, exemplos : cursos etc.... Deveria ter lanche na parte da manha, ou na parte da tarde 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3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61BDA2-C29F-42D3-ACA9-76E2B615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6336704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Superior aprender a ser realmente um superior e saber reconhecer o serviço que foi feito pelos seus assistentes.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Algumas sugestões que posso dar é: Melhoria nos preparo da comida, como fritar bem as carnes, principalmente aquelas que são cozidas, pois muitas vezes tem a aparência de crua. E mais variedades. Evitar frituras. Disponibilizar um espaço para descanso para horário de almoço, Orientar as telefonistas a saber distinguir com qual setor realmente quer falar, pois muitas vezes recebemos telefonemas para um vendedor. Horário de saída ser antecipada para quem estuda durante a semana de provas. Ter uma ginastica laboral no meio do expediente.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84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61BDA2-C29F-42D3-ACA9-76E2B615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6336704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Sugestão para as refeições que são servidas: Deveriam diminuir a quantidade de tempero, refeições com tempero muito forte.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O espaço físico está deixando a desejar, por nós e pelos clientes.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É uma empresa ótima de se trabalha. Uma sugestão: observar mais o atendimento ao cliente, pois vejo muitas reclamações que poderiam serem evitadas pelos funcionários.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 função de conferente de mercadorias de cada setor deveria ter um aumento justo perante a cobrança e responsabilidade que lhe é posta.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91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61BDA2-C29F-42D3-ACA9-76E2B615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633670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Aumento de salário para os conferentes de estoque. Conferente de estoque somente ele possa ter acesso ao sistema para ver entrada e saída pois as vezes tem pedidos que saem mais de 1 ou 2 vezes ou mais vezes e não sabemos se teve saída e por outros motivos. Uniforme para os conferentes de estoque pois usamos os mesmos dos estoquistas e quando algum cliente quer falar com responsável possa saber quem é o responsável do setor.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 diferença do salário de um conferente de depósito para um estoquista é praticamente nada diante de tanta responsabilidade, na minha opinião esse quesito teria que ser revisto urgente.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2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0" y="112474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  <a:latin typeface="Arial Narrow" pitchFamily="34" charset="0"/>
              </a:rPr>
              <a:t>Indicadores da Qualidade – Recursos Humanos 2017/2018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9" y="1740796"/>
          <a:ext cx="8208911" cy="299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0083">
                <a:tc>
                  <a:txBody>
                    <a:bodyPr/>
                    <a:lstStyle/>
                    <a:p>
                      <a:r>
                        <a:rPr lang="pt-BR" sz="2200" dirty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Indicadores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Periodicidade</a:t>
                      </a:r>
                      <a:r>
                        <a:rPr lang="pt-BR" sz="2200" baseline="0" dirty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 da medição</a:t>
                      </a:r>
                      <a:endParaRPr lang="pt-BR" sz="2200" dirty="0">
                        <a:solidFill>
                          <a:srgbClr val="FFFF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>
                          <a:solidFill>
                            <a:srgbClr val="FFFF00"/>
                          </a:solidFill>
                          <a:latin typeface="Arial Narrow" pitchFamily="34" charset="0"/>
                        </a:rPr>
                        <a:t>Meta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083">
                <a:tc>
                  <a:txBody>
                    <a:bodyPr/>
                    <a:lstStyle/>
                    <a:p>
                      <a:pPr algn="l"/>
                      <a:r>
                        <a:rPr lang="pt-BR" sz="2200" b="0" dirty="0">
                          <a:latin typeface="Arial Narrow" pitchFamily="34" charset="0"/>
                        </a:rPr>
                        <a:t>Pesquisa de Satisfação de Colaboradores</a:t>
                      </a:r>
                      <a:r>
                        <a:rPr lang="pt-BR" sz="2200" b="0" baseline="0" dirty="0">
                          <a:latin typeface="Arial Narrow" pitchFamily="34" charset="0"/>
                        </a:rPr>
                        <a:t> </a:t>
                      </a:r>
                      <a:endParaRPr lang="pt-BR" sz="22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 b="0" dirty="0">
                          <a:latin typeface="Arial Narrow" pitchFamily="34" charset="0"/>
                        </a:rPr>
                        <a:t>Anual</a:t>
                      </a:r>
                      <a:r>
                        <a:rPr lang="pt-BR" sz="2200" b="0" baseline="0" dirty="0">
                          <a:latin typeface="Arial Narrow" pitchFamily="34" charset="0"/>
                        </a:rPr>
                        <a:t> </a:t>
                      </a:r>
                      <a:endParaRPr lang="pt-BR" sz="22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>
                          <a:latin typeface="Arial Narrow" pitchFamily="34" charset="0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83">
                <a:tc>
                  <a:txBody>
                    <a:bodyPr/>
                    <a:lstStyle/>
                    <a:p>
                      <a:pPr algn="l"/>
                      <a:r>
                        <a:rPr lang="pt-BR" sz="2200" b="0" dirty="0">
                          <a:latin typeface="Arial Narrow" pitchFamily="34" charset="0"/>
                        </a:rPr>
                        <a:t>Avaliação</a:t>
                      </a:r>
                      <a:r>
                        <a:rPr lang="pt-BR" sz="2200" b="0" baseline="0" dirty="0">
                          <a:latin typeface="Arial Narrow" pitchFamily="34" charset="0"/>
                        </a:rPr>
                        <a:t> de treinamentos </a:t>
                      </a:r>
                      <a:endParaRPr lang="pt-BR" sz="22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 b="0" dirty="0">
                          <a:latin typeface="Arial Narrow" pitchFamily="34" charset="0"/>
                        </a:rPr>
                        <a:t>Após cada treinamento</a:t>
                      </a:r>
                      <a:r>
                        <a:rPr lang="pt-BR" sz="2200" b="0" baseline="0" dirty="0">
                          <a:latin typeface="Arial Narrow" pitchFamily="34" charset="0"/>
                        </a:rPr>
                        <a:t> </a:t>
                      </a:r>
                      <a:endParaRPr lang="pt-BR" sz="22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>
                          <a:latin typeface="Arial Narrow" pitchFamily="34" charset="0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083">
                <a:tc>
                  <a:txBody>
                    <a:bodyPr/>
                    <a:lstStyle/>
                    <a:p>
                      <a:pPr algn="l"/>
                      <a:r>
                        <a:rPr lang="pt-BR" sz="2200" b="0" dirty="0">
                          <a:latin typeface="Arial Narrow" pitchFamily="34" charset="0"/>
                        </a:rPr>
                        <a:t>Avaliação de Impacto dos treinamentos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200" b="0" dirty="0">
                          <a:latin typeface="Arial Narrow" pitchFamily="34" charset="0"/>
                        </a:rPr>
                        <a:t>Após 3 meses de</a:t>
                      </a:r>
                      <a:r>
                        <a:rPr lang="pt-BR" sz="2200" b="0" baseline="0" dirty="0">
                          <a:latin typeface="Arial Narrow" pitchFamily="34" charset="0"/>
                        </a:rPr>
                        <a:t> cada treinamento realizado</a:t>
                      </a:r>
                      <a:endParaRPr lang="pt-BR" sz="2200" b="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0" dirty="0">
                          <a:latin typeface="Arial Narrow" pitchFamily="34" charset="0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61BDA2-C29F-42D3-ACA9-76E2B615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6336704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Melhorar a união dos superiores com os demais da loja.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Poderia haver mais treinamentos tais como: conhecimento de produto, atendimento ao cliente. E a organização dos produtos a mostra poderia melhorar.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Seria bom se o Departamento de RH fosse mais presente com todos lá de baixo, não que não seja, porém ainda à uma "barreira" que dificulta o relacionamento, e resoluções de problemas.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81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61BDA2-C29F-42D3-ACA9-76E2B615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6336704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Precisa melhorar o superior digo supervisor com tratar com os estoquistas, e ter mais interesse em organizar o estoque.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Acho que o salario poderia melhorar. Assim como a empresa tá crescendo queremos crescer juntos com a empresa então acho que isso seria uma boa motivação.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 primeira linha é uma ótima empresa na qual está a frente de muitas, principalmente em como tratar os funcionários e de como facilitar os seu trabalho em relação ao cliente.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78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61BDA2-C29F-42D3-ACA9-76E2B615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612068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Melhorias no almoço.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Variedades de comida, produtos de maior qualidade, como: grampeadores, ligas, grampos, etc.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Referente ao almoço, é sem sabor e o gosto de alho e muito forte.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Sugestão: que a Primeira Linha oferecesse mais cursos de aperfeiçoamento.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Sinto falta de ter mais variedade de verduras e legumes no almoço.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Em relação ao salário um aumento motivaria os funcionários. O almoço deveria ter mais variedade de legumes e verduras. Relação a logística teria que melhorar e muito porque falha muito em relação a coisas fáceis e simples.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23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61BDA2-C29F-42D3-ACA9-76E2B615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6264696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Em relação ao relacionamento com o superior imediato, sei que trabalhar sob pressão é normal e lido tranquilamente com isso, mas eu e meus colegas de trabalho somos desmotivados todos os dias com o tipo de liderança que o supervisor exerce.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Escala de folgas para os membros da </a:t>
            </a:r>
            <a:r>
              <a:rPr lang="pt-BR" dirty="0" err="1">
                <a:solidFill>
                  <a:schemeClr val="tx2"/>
                </a:solidFill>
              </a:rPr>
              <a:t>Aeroquip</a:t>
            </a:r>
            <a:r>
              <a:rPr lang="pt-BR" dirty="0">
                <a:solidFill>
                  <a:schemeClr val="tx2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Investir na capacitação dos seus funcionários.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As minhas sugestões são exclusivamente ao nosso pedido de transferência de setor, pois, as vezes temos que nos restringir quanto ao volume da nossa voz. E como já havia comentado com o Davi, a introdução de novos itens na ADE, tais como: maquinas elétricas, e equipamentos para serralheria. No mais agradeço a oportunidade de ser um colaborador da Primeira Linha.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9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61BDA2-C29F-42D3-ACA9-76E2B615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626469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Pediria um lugar para descansar depois do almoço 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Mais reuniões para acerto dos ponto falhos e melhoria de na estratégias de vendas.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Admiro a empresa que trabalho, parabéns pela equipe que temos.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Parabéns Primeira Linha pela preocupação com todos colaboradores desde já grato.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Maior inteiração entre os departamentos; o trabalho integrado pode contribuir para o melhor resultado da empresa.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56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361BDA2-C29F-42D3-ACA9-76E2B6156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6264696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Acredito que a Primeira Linha poderia aumentar sua participação e se tornar mais conhecida com uso das mídias sociais. Podia ter um suco/refresco no almoço.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Só tenho a agradecer a Primeira Linha. Uma ótima empresa.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Mais trabalho em equipe, cordialidade e respeito 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/>
                </a:solidFill>
              </a:rPr>
              <a:t>Plano de carreira para toda a empresa, principalmente estoquistas. Eles entram empolgados e depois se desanimam. Na minha opinião esse é um dos motivos.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924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0" name="Retângulo de cantos arredondados 9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835696" y="908720"/>
            <a:ext cx="54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FF0000"/>
                </a:solidFill>
                <a:latin typeface="Arial Narrow" pitchFamily="34" charset="0"/>
              </a:rPr>
              <a:t>Maior e menor resultados obtidos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171E70C-A00E-47E4-8FE6-FE29E36B4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58875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0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Comparativo: 2017/2018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0" name="Retângulo de cantos arredondados 9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54876645"/>
              </p:ext>
            </p:extLst>
          </p:nvPr>
        </p:nvGraphicFramePr>
        <p:xfrm>
          <a:off x="-41746" y="1750602"/>
          <a:ext cx="9227492" cy="478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6772497" y="177766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30602092"/>
              </p:ext>
            </p:extLst>
          </p:nvPr>
        </p:nvGraphicFramePr>
        <p:xfrm>
          <a:off x="251520" y="1397000"/>
          <a:ext cx="864096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0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Satisfação geral por departamentos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0" name="Retângulo de cantos arredondados 9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226184641"/>
              </p:ext>
            </p:extLst>
          </p:nvPr>
        </p:nvGraphicFramePr>
        <p:xfrm>
          <a:off x="251520" y="1397000"/>
          <a:ext cx="8640960" cy="4480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4658629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9512" y="90872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Comparativo de satisfação dos colaboradores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0" name="Retângulo de cantos arredondados 9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2" name="Conector reto 11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F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714309"/>
              </p:ext>
            </p:extLst>
          </p:nvPr>
        </p:nvGraphicFramePr>
        <p:xfrm>
          <a:off x="251520" y="1556797"/>
          <a:ext cx="8505450" cy="399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C7C89DB8-E3BE-4BBD-8053-3E0D9E7A0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5"/>
            <a:ext cx="9144000" cy="6264691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0" y="2212250"/>
            <a:ext cx="1907704" cy="18722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49288" y="2596967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500" b="1" dirty="0">
                <a:solidFill>
                  <a:srgbClr val="002060"/>
                </a:solidFill>
              </a:rPr>
              <a:t>Benefícios</a:t>
            </a:r>
            <a:r>
              <a:rPr lang="pt-BR" sz="6000" b="1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1124744"/>
            <a:ext cx="8577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Oportunidades para qualificação profissional (treinamentos e cursos)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1678"/>
            <a:ext cx="1952722" cy="11515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71%</a:t>
            </a:r>
          </a:p>
          <a:p>
            <a:pPr algn="ctr"/>
            <a:r>
              <a:rPr lang="pt-BR" sz="1900" dirty="0">
                <a:latin typeface="Arial Rounded MT Bold" pitchFamily="34" charset="0"/>
              </a:rPr>
              <a:t>2017: 69%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358163"/>
              </p:ext>
            </p:extLst>
          </p:nvPr>
        </p:nvGraphicFramePr>
        <p:xfrm>
          <a:off x="387030" y="2131694"/>
          <a:ext cx="8369940" cy="324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0" y="112474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Qualidade da refeição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2" name="Retângulo de cantos arredondados 11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latin typeface="Arial Rounded MT Bold" pitchFamily="34" charset="0"/>
            </a:endParaRPr>
          </a:p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69% </a:t>
            </a:r>
            <a:r>
              <a:rPr lang="pt-BR" sz="1900" dirty="0">
                <a:latin typeface="Arial Rounded MT Bold" pitchFamily="34" charset="0"/>
              </a:rPr>
              <a:t>2017: 65%</a:t>
            </a:r>
          </a:p>
          <a:p>
            <a:pPr algn="ctr"/>
            <a:endParaRPr lang="pt-BR" b="1" dirty="0">
              <a:latin typeface="Arial Rounded MT Bold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E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805120"/>
              </p:ext>
            </p:extLst>
          </p:nvPr>
        </p:nvGraphicFramePr>
        <p:xfrm>
          <a:off x="251520" y="2131694"/>
          <a:ext cx="8505450" cy="324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124744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Arial Narrow" pitchFamily="34" charset="0"/>
              </a:rPr>
              <a:t>Salário que a empresa oferece em relação ao mercado</a:t>
            </a: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sp>
        <p:nvSpPr>
          <p:cNvPr id="11" name="Retângulo de cantos arredondados 10"/>
          <p:cNvSpPr/>
          <p:nvPr/>
        </p:nvSpPr>
        <p:spPr>
          <a:xfrm>
            <a:off x="6804248" y="1700808"/>
            <a:ext cx="1952722" cy="936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 Rounded MT Bold" pitchFamily="34" charset="0"/>
              </a:rPr>
              <a:t>SATISFAÇÃO</a:t>
            </a:r>
            <a:r>
              <a:rPr lang="pt-BR" sz="2100" b="1" dirty="0">
                <a:latin typeface="Arial Rounded MT Bold" pitchFamily="34" charset="0"/>
              </a:rPr>
              <a:t>2018: 78% </a:t>
            </a:r>
            <a:r>
              <a:rPr lang="pt-BR" sz="1900" dirty="0">
                <a:latin typeface="Arial Rounded MT Bold" pitchFamily="34" charset="0"/>
              </a:rPr>
              <a:t>2017: 78%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0" y="116632"/>
            <a:ext cx="7560840" cy="360040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0070C0"/>
                </a:solidFill>
                <a:latin typeface="Franklin Gothic Book" pitchFamily="34" charset="0"/>
              </a:rPr>
              <a:t>Sistema de Gestão da Qualidade – Pesquisa de Satisfação de Colaboradores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E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433406"/>
              </p:ext>
            </p:extLst>
          </p:nvPr>
        </p:nvGraphicFramePr>
        <p:xfrm>
          <a:off x="251520" y="2595561"/>
          <a:ext cx="8505449" cy="313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79512" y="44624"/>
            <a:ext cx="7560840" cy="216024"/>
          </a:xfrm>
          <a:prstGeom prst="roundRect">
            <a:avLst>
              <a:gd name="adj" fmla="val 3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atin typeface="Arial Narrow" pitchFamily="34" charset="0"/>
            </a:endParaRPr>
          </a:p>
        </p:txBody>
      </p:sp>
      <p:pic>
        <p:nvPicPr>
          <p:cNvPr id="1026" name="Picture 2" descr="C:\Users\Mirian\Pictures\LOGOMARCAS E PADRÕES\LOGO - Primeira Linha\Logo Primeira Linha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81328"/>
            <a:ext cx="1808706" cy="307480"/>
          </a:xfrm>
          <a:prstGeom prst="rect">
            <a:avLst/>
          </a:prstGeom>
          <a:noFill/>
        </p:spPr>
      </p:pic>
      <p:cxnSp>
        <p:nvCxnSpPr>
          <p:cNvPr id="13" name="Conector reto 12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38100" cmpd="sng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EBE94B3F-90DA-4609-8147-4E37EEBC3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48348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C37B9C3-FA57-4110-BD83-639799E34C33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8AB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0" y="0"/>
            <a:ext cx="1907704" cy="18722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15616" y="16456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Relacionamento com os colegas de trabalho</a:t>
            </a: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1870</Words>
  <Application>Microsoft Office PowerPoint</Application>
  <PresentationFormat>Apresentação na tela (4:3)</PresentationFormat>
  <Paragraphs>241</Paragraphs>
  <Slides>49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6" baseType="lpstr">
      <vt:lpstr>Arial</vt:lpstr>
      <vt:lpstr>Arial Narrow</vt:lpstr>
      <vt:lpstr>Arial Rounded MT Bold</vt:lpstr>
      <vt:lpstr>Calibri</vt:lpstr>
      <vt:lpstr>Franklin Gothic Book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Roberio Meira de A. Barreto</dc:creator>
  <cp:lastModifiedBy>EDNA DE FREITAS RABELO</cp:lastModifiedBy>
  <cp:revision>165</cp:revision>
  <cp:lastPrinted>2012-07-14T12:00:25Z</cp:lastPrinted>
  <dcterms:created xsi:type="dcterms:W3CDTF">2011-06-13T13:14:25Z</dcterms:created>
  <dcterms:modified xsi:type="dcterms:W3CDTF">2018-10-17T19:19:23Z</dcterms:modified>
</cp:coreProperties>
</file>